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21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12471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8506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6760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3759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523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28293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92825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0005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48223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425502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9/20/2023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71350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9/20/2023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50823109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19">
          <p15:clr>
            <a:srgbClr val="5ACBF0"/>
          </p15:clr>
        </p15:guide>
        <p15:guide id="2" pos="1731">
          <p15:clr>
            <a:srgbClr val="5ACBF0"/>
          </p15:clr>
        </p15:guide>
        <p15:guide id="3" pos="3140">
          <p15:clr>
            <a:srgbClr val="5ACBF0"/>
          </p15:clr>
        </p15:guide>
        <p15:guide id="4" pos="3488">
          <p15:clr>
            <a:srgbClr val="5ACBF0"/>
          </p15:clr>
        </p15:guide>
        <p15:guide id="5" pos="2788">
          <p15:clr>
            <a:srgbClr val="5ACBF0"/>
          </p15:clr>
        </p15:guide>
        <p15:guide id="6" pos="2434">
          <p15:clr>
            <a:srgbClr val="5ACBF0"/>
          </p15:clr>
        </p15:guide>
        <p15:guide id="7" pos="2084">
          <p15:clr>
            <a:srgbClr val="5ACBF0"/>
          </p15:clr>
        </p15:guide>
        <p15:guide id="8" pos="341">
          <p15:clr>
            <a:srgbClr val="F26B43"/>
          </p15:clr>
        </p15:guide>
        <p15:guide id="9" pos="1384">
          <p15:clr>
            <a:srgbClr val="5ACBF0"/>
          </p15:clr>
        </p15:guide>
        <p15:guide id="10" pos="1032">
          <p15:clr>
            <a:srgbClr val="5ACBF0"/>
          </p15:clr>
        </p15:guide>
        <p15:guide id="11" pos="680">
          <p15:clr>
            <a:srgbClr val="FDE53C"/>
          </p15:clr>
        </p15:guide>
        <p15:guide id="12" pos="4192">
          <p15:clr>
            <a:srgbClr val="5ACBF0"/>
          </p15:clr>
        </p15:guide>
        <p15:guide id="13" pos="4543">
          <p15:clr>
            <a:srgbClr val="5ACBF0"/>
          </p15:clr>
        </p15:guide>
        <p15:guide id="14" pos="4892">
          <p15:clr>
            <a:srgbClr val="5ACBF0"/>
          </p15:clr>
        </p15:guide>
        <p15:guide id="15" pos="5244">
          <p15:clr>
            <a:srgbClr val="5ACBF0"/>
          </p15:clr>
        </p15:guide>
        <p15:guide id="16" pos="5596">
          <p15:clr>
            <a:srgbClr val="5ACBF0"/>
          </p15:clr>
        </p15:guide>
        <p15:guide id="17" pos="5948">
          <p15:clr>
            <a:srgbClr val="5ACBF0"/>
          </p15:clr>
        </p15:guide>
        <p15:guide id="18" pos="6296">
          <p15:clr>
            <a:srgbClr val="5ACBF0"/>
          </p15:clr>
        </p15:guide>
        <p15:guide id="19" pos="6648">
          <p15:clr>
            <a:srgbClr val="5ACBF0"/>
          </p15:clr>
        </p15:guide>
        <p15:guide id="20" pos="6996">
          <p15:clr>
            <a:srgbClr val="FDE53C"/>
          </p15:clr>
        </p15:guide>
        <p15:guide id="21" orient="horz" pos="335">
          <p15:clr>
            <a:srgbClr val="F26B43"/>
          </p15:clr>
        </p15:guide>
        <p15:guide id="22" orient="horz" pos="680">
          <p15:clr>
            <a:srgbClr val="FDE53C"/>
          </p15:clr>
        </p15:guide>
        <p15:guide id="23" orient="horz" pos="1050">
          <p15:clr>
            <a:srgbClr val="5ACBF0"/>
          </p15:clr>
        </p15:guide>
        <p15:guide id="24" orient="horz" pos="1791">
          <p15:clr>
            <a:srgbClr val="5ACBF0"/>
          </p15:clr>
        </p15:guide>
        <p15:guide id="26" orient="horz" pos="2530">
          <p15:clr>
            <a:srgbClr val="5ACBF0"/>
          </p15:clr>
        </p15:guide>
        <p15:guide id="27" orient="horz" pos="2899">
          <p15:clr>
            <a:srgbClr val="5ACBF0"/>
          </p15:clr>
        </p15:guide>
        <p15:guide id="28" orient="horz" pos="3268">
          <p15:clr>
            <a:srgbClr val="5ACBF0"/>
          </p15:clr>
        </p15:guide>
        <p15:guide id="29" orient="horz" pos="3634">
          <p15:clr>
            <a:srgbClr val="FDE53C"/>
          </p15:clr>
        </p15:guide>
        <p15:guide id="30" orient="horz" pos="3979">
          <p15:clr>
            <a:srgbClr val="F26B43"/>
          </p15:clr>
        </p15:guide>
        <p15:guide id="31" orient="horz" pos="2160">
          <p15:clr>
            <a:srgbClr val="FDE53C"/>
          </p15:clr>
        </p15:guide>
        <p15:guide id="32" pos="7340">
          <p15:clr>
            <a:srgbClr val="F26B43"/>
          </p15:clr>
        </p15:guide>
        <p15:guide id="33" pos="3840">
          <p15:clr>
            <a:srgbClr val="FDE53C"/>
          </p15:clr>
        </p15:guide>
        <p15:guide id="34" orient="horz" pos="637">
          <p15:clr>
            <a:srgbClr val="C35EA4"/>
          </p15:clr>
        </p15:guide>
        <p15:guide id="35" orient="horz" pos="1128">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xstate.igrad.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A137-2F55-2E18-D967-DAAF4205B3B1}"/>
              </a:ext>
            </a:extLst>
          </p:cNvPr>
          <p:cNvSpPr>
            <a:spLocks noGrp="1"/>
          </p:cNvSpPr>
          <p:nvPr>
            <p:ph type="ctrTitle"/>
          </p:nvPr>
        </p:nvSpPr>
        <p:spPr/>
        <p:txBody>
          <a:bodyPr/>
          <a:lstStyle/>
          <a:p>
            <a:r>
              <a:rPr lang="en-US" dirty="0"/>
              <a:t>How to make a budget using bobcat gold</a:t>
            </a:r>
          </a:p>
        </p:txBody>
      </p:sp>
      <p:sp>
        <p:nvSpPr>
          <p:cNvPr id="3" name="Subtitle 2">
            <a:extLst>
              <a:ext uri="{FF2B5EF4-FFF2-40B4-BE49-F238E27FC236}">
                <a16:creationId xmlns:a16="http://schemas.microsoft.com/office/drawing/2014/main" id="{2D9A3647-F190-D5F3-F4EF-E9654348D016}"/>
              </a:ext>
            </a:extLst>
          </p:cNvPr>
          <p:cNvSpPr>
            <a:spLocks noGrp="1"/>
          </p:cNvSpPr>
          <p:nvPr>
            <p:ph type="subTitle" idx="1"/>
          </p:nvPr>
        </p:nvSpPr>
        <p:spPr/>
        <p:txBody>
          <a:bodyPr/>
          <a:lstStyle/>
          <a:p>
            <a:r>
              <a:rPr lang="en-US" i="0" dirty="0"/>
              <a:t>Texas State University CARE Center</a:t>
            </a:r>
          </a:p>
        </p:txBody>
      </p:sp>
    </p:spTree>
    <p:extLst>
      <p:ext uri="{BB962C8B-B14F-4D97-AF65-F5344CB8AC3E}">
        <p14:creationId xmlns:p14="http://schemas.microsoft.com/office/powerpoint/2010/main" val="323810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93E38-D21E-16DF-CBB3-58C71B874D76}"/>
              </a:ext>
            </a:extLst>
          </p:cNvPr>
          <p:cNvSpPr>
            <a:spLocks noGrp="1"/>
          </p:cNvSpPr>
          <p:nvPr>
            <p:ph type="title"/>
          </p:nvPr>
        </p:nvSpPr>
        <p:spPr/>
        <p:txBody>
          <a:bodyPr>
            <a:normAutofit/>
          </a:bodyPr>
          <a:lstStyle/>
          <a:p>
            <a:r>
              <a:rPr lang="en-US" cap="none" dirty="0"/>
              <a:t>Step 1: Access the Budget Form</a:t>
            </a:r>
          </a:p>
        </p:txBody>
      </p:sp>
      <p:sp>
        <p:nvSpPr>
          <p:cNvPr id="4" name="TextBox 3">
            <a:extLst>
              <a:ext uri="{FF2B5EF4-FFF2-40B4-BE49-F238E27FC236}">
                <a16:creationId xmlns:a16="http://schemas.microsoft.com/office/drawing/2014/main" id="{881B02F5-99C4-A089-850D-6E0C6847BF38}"/>
              </a:ext>
            </a:extLst>
          </p:cNvPr>
          <p:cNvSpPr txBox="1"/>
          <p:nvPr/>
        </p:nvSpPr>
        <p:spPr>
          <a:xfrm>
            <a:off x="558689" y="1666875"/>
            <a:ext cx="11442584" cy="923330"/>
          </a:xfrm>
          <a:prstGeom prst="rect">
            <a:avLst/>
          </a:prstGeom>
          <a:noFill/>
        </p:spPr>
        <p:txBody>
          <a:bodyPr wrap="square" rtlCol="0">
            <a:spAutoFit/>
          </a:bodyPr>
          <a:lstStyle/>
          <a:p>
            <a:pPr marL="400050" indent="-400050">
              <a:buFont typeface="+mj-lt"/>
              <a:buAutoNum type="romanLcPeriod"/>
            </a:pPr>
            <a:r>
              <a:rPr lang="en-US" dirty="0">
                <a:hlinkClick r:id="rId2"/>
              </a:rPr>
              <a:t>Open the Bobcat Gold Website</a:t>
            </a:r>
            <a:endParaRPr lang="en-US" dirty="0"/>
          </a:p>
          <a:p>
            <a:pPr marL="400050" indent="-400050">
              <a:buFont typeface="+mj-lt"/>
              <a:buAutoNum type="romanLcPeriod"/>
            </a:pPr>
            <a:r>
              <a:rPr lang="en-US" dirty="0"/>
              <a:t>Scroll down to the Popular Features section</a:t>
            </a:r>
          </a:p>
          <a:p>
            <a:pPr marL="400050" indent="-400050">
              <a:buFont typeface="+mj-lt"/>
              <a:buAutoNum type="romanLcPeriod"/>
            </a:pPr>
            <a:r>
              <a:rPr lang="en-US" dirty="0"/>
              <a:t>Click on the Budget Tool</a:t>
            </a:r>
          </a:p>
        </p:txBody>
      </p:sp>
      <p:pic>
        <p:nvPicPr>
          <p:cNvPr id="6" name="Picture 5">
            <a:extLst>
              <a:ext uri="{FF2B5EF4-FFF2-40B4-BE49-F238E27FC236}">
                <a16:creationId xmlns:a16="http://schemas.microsoft.com/office/drawing/2014/main" id="{43CC45A7-5AA6-7D60-4A3B-8B192F99D741}"/>
              </a:ext>
            </a:extLst>
          </p:cNvPr>
          <p:cNvPicPr>
            <a:picLocks noChangeAspect="1"/>
          </p:cNvPicPr>
          <p:nvPr/>
        </p:nvPicPr>
        <p:blipFill>
          <a:blip r:embed="rId3"/>
          <a:stretch>
            <a:fillRect/>
          </a:stretch>
        </p:blipFill>
        <p:spPr>
          <a:xfrm>
            <a:off x="3402294" y="2590205"/>
            <a:ext cx="8350448" cy="4045913"/>
          </a:xfrm>
          <a:prstGeom prst="rect">
            <a:avLst/>
          </a:prstGeom>
        </p:spPr>
      </p:pic>
      <p:cxnSp>
        <p:nvCxnSpPr>
          <p:cNvPr id="18" name="Straight Arrow Connector 17">
            <a:extLst>
              <a:ext uri="{FF2B5EF4-FFF2-40B4-BE49-F238E27FC236}">
                <a16:creationId xmlns:a16="http://schemas.microsoft.com/office/drawing/2014/main" id="{B7BBE273-4244-101A-9E72-A9CD7AD064E0}"/>
              </a:ext>
            </a:extLst>
          </p:cNvPr>
          <p:cNvCxnSpPr>
            <a:cxnSpLocks/>
          </p:cNvCxnSpPr>
          <p:nvPr/>
        </p:nvCxnSpPr>
        <p:spPr>
          <a:xfrm>
            <a:off x="3657600" y="2384623"/>
            <a:ext cx="5377343" cy="320244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77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DF54E-3916-8836-0B7A-5BB6A1C2B8B3}"/>
              </a:ext>
            </a:extLst>
          </p:cNvPr>
          <p:cNvSpPr>
            <a:spLocks noGrp="1"/>
          </p:cNvSpPr>
          <p:nvPr>
            <p:ph type="title"/>
          </p:nvPr>
        </p:nvSpPr>
        <p:spPr>
          <a:xfrm>
            <a:off x="1082675" y="796331"/>
            <a:ext cx="10026650" cy="655637"/>
          </a:xfrm>
        </p:spPr>
        <p:txBody>
          <a:bodyPr/>
          <a:lstStyle/>
          <a:p>
            <a:r>
              <a:rPr lang="en-US" cap="none" dirty="0"/>
              <a:t>Step 2: Customize your Categories </a:t>
            </a:r>
          </a:p>
        </p:txBody>
      </p:sp>
      <p:pic>
        <p:nvPicPr>
          <p:cNvPr id="5" name="Content Placeholder 4">
            <a:extLst>
              <a:ext uri="{FF2B5EF4-FFF2-40B4-BE49-F238E27FC236}">
                <a16:creationId xmlns:a16="http://schemas.microsoft.com/office/drawing/2014/main" id="{DEAE48B6-2A62-0F78-54C9-820CBA29CC74}"/>
              </a:ext>
            </a:extLst>
          </p:cNvPr>
          <p:cNvPicPr>
            <a:picLocks noGrp="1" noChangeAspect="1"/>
          </p:cNvPicPr>
          <p:nvPr>
            <p:ph idx="1"/>
          </p:nvPr>
        </p:nvPicPr>
        <p:blipFill rotWithShape="1">
          <a:blip r:embed="rId2"/>
          <a:srcRect l="14277" r="37668"/>
          <a:stretch/>
        </p:blipFill>
        <p:spPr>
          <a:xfrm>
            <a:off x="3257820" y="1528833"/>
            <a:ext cx="4985741" cy="5020929"/>
          </a:xfrm>
        </p:spPr>
      </p:pic>
      <p:pic>
        <p:nvPicPr>
          <p:cNvPr id="7" name="Picture 6">
            <a:extLst>
              <a:ext uri="{FF2B5EF4-FFF2-40B4-BE49-F238E27FC236}">
                <a16:creationId xmlns:a16="http://schemas.microsoft.com/office/drawing/2014/main" id="{1EFB331B-A6C2-24A5-ED77-4F90AA387EBA}"/>
              </a:ext>
            </a:extLst>
          </p:cNvPr>
          <p:cNvPicPr>
            <a:picLocks noChangeAspect="1"/>
          </p:cNvPicPr>
          <p:nvPr/>
        </p:nvPicPr>
        <p:blipFill>
          <a:blip r:embed="rId3"/>
          <a:stretch>
            <a:fillRect/>
          </a:stretch>
        </p:blipFill>
        <p:spPr>
          <a:xfrm>
            <a:off x="8978978" y="3925668"/>
            <a:ext cx="1493322" cy="1029439"/>
          </a:xfrm>
          <a:prstGeom prst="rect">
            <a:avLst/>
          </a:prstGeom>
        </p:spPr>
      </p:pic>
      <p:cxnSp>
        <p:nvCxnSpPr>
          <p:cNvPr id="9" name="Straight Arrow Connector 8">
            <a:extLst>
              <a:ext uri="{FF2B5EF4-FFF2-40B4-BE49-F238E27FC236}">
                <a16:creationId xmlns:a16="http://schemas.microsoft.com/office/drawing/2014/main" id="{87FABEA1-FEB2-94CA-72B0-FFC7DC918447}"/>
              </a:ext>
            </a:extLst>
          </p:cNvPr>
          <p:cNvCxnSpPr>
            <a:cxnSpLocks/>
          </p:cNvCxnSpPr>
          <p:nvPr/>
        </p:nvCxnSpPr>
        <p:spPr>
          <a:xfrm>
            <a:off x="8007261" y="3698029"/>
            <a:ext cx="893458" cy="57196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63B87AB-0017-1419-6806-3DF44FC6955D}"/>
              </a:ext>
            </a:extLst>
          </p:cNvPr>
          <p:cNvSpPr txBox="1"/>
          <p:nvPr/>
        </p:nvSpPr>
        <p:spPr>
          <a:xfrm>
            <a:off x="8640660" y="3200395"/>
            <a:ext cx="3551340" cy="646331"/>
          </a:xfrm>
          <a:prstGeom prst="rect">
            <a:avLst/>
          </a:prstGeom>
          <a:noFill/>
        </p:spPr>
        <p:txBody>
          <a:bodyPr wrap="square" rtlCol="0">
            <a:spAutoFit/>
          </a:bodyPr>
          <a:lstStyle/>
          <a:p>
            <a:r>
              <a:rPr lang="en-US" dirty="0"/>
              <a:t>To delete or change the name of a category click this button</a:t>
            </a:r>
          </a:p>
        </p:txBody>
      </p:sp>
      <p:sp>
        <p:nvSpPr>
          <p:cNvPr id="12" name="TextBox 11">
            <a:extLst>
              <a:ext uri="{FF2B5EF4-FFF2-40B4-BE49-F238E27FC236}">
                <a16:creationId xmlns:a16="http://schemas.microsoft.com/office/drawing/2014/main" id="{0B52DE12-4222-B293-78C7-A08F5E3B79C7}"/>
              </a:ext>
            </a:extLst>
          </p:cNvPr>
          <p:cNvSpPr txBox="1"/>
          <p:nvPr/>
        </p:nvSpPr>
        <p:spPr>
          <a:xfrm>
            <a:off x="413818" y="3337681"/>
            <a:ext cx="2844002" cy="646331"/>
          </a:xfrm>
          <a:prstGeom prst="rect">
            <a:avLst/>
          </a:prstGeom>
          <a:noFill/>
        </p:spPr>
        <p:txBody>
          <a:bodyPr wrap="square" rtlCol="0">
            <a:spAutoFit/>
          </a:bodyPr>
          <a:lstStyle/>
          <a:p>
            <a:r>
              <a:rPr lang="en-US" dirty="0"/>
              <a:t>If you want to add more categories, click here </a:t>
            </a:r>
          </a:p>
        </p:txBody>
      </p:sp>
      <p:cxnSp>
        <p:nvCxnSpPr>
          <p:cNvPr id="13" name="Straight Arrow Connector 12">
            <a:extLst>
              <a:ext uri="{FF2B5EF4-FFF2-40B4-BE49-F238E27FC236}">
                <a16:creationId xmlns:a16="http://schemas.microsoft.com/office/drawing/2014/main" id="{6D1A2F97-8D04-6D45-E0BE-60851C3A6A5D}"/>
              </a:ext>
            </a:extLst>
          </p:cNvPr>
          <p:cNvCxnSpPr>
            <a:cxnSpLocks/>
          </p:cNvCxnSpPr>
          <p:nvPr/>
        </p:nvCxnSpPr>
        <p:spPr>
          <a:xfrm>
            <a:off x="2860721" y="3875939"/>
            <a:ext cx="597027" cy="56444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F346D1F-DA93-DD67-6A1F-108C50D67C9B}"/>
              </a:ext>
            </a:extLst>
          </p:cNvPr>
          <p:cNvSpPr txBox="1"/>
          <p:nvPr/>
        </p:nvSpPr>
        <p:spPr>
          <a:xfrm>
            <a:off x="73418" y="5426411"/>
            <a:ext cx="2832798" cy="1200329"/>
          </a:xfrm>
          <a:prstGeom prst="rect">
            <a:avLst/>
          </a:prstGeom>
          <a:noFill/>
        </p:spPr>
        <p:txBody>
          <a:bodyPr wrap="square" rtlCol="0">
            <a:spAutoFit/>
          </a:bodyPr>
          <a:lstStyle/>
          <a:p>
            <a:r>
              <a:rPr lang="en-US" dirty="0"/>
              <a:t>If you have multiple jobs/sources of income, you can give each one its own category</a:t>
            </a:r>
          </a:p>
        </p:txBody>
      </p:sp>
      <p:sp>
        <p:nvSpPr>
          <p:cNvPr id="17" name="TextBox 16">
            <a:extLst>
              <a:ext uri="{FF2B5EF4-FFF2-40B4-BE49-F238E27FC236}">
                <a16:creationId xmlns:a16="http://schemas.microsoft.com/office/drawing/2014/main" id="{68195885-B716-70E4-4C98-FD58D6C76DD8}"/>
              </a:ext>
            </a:extLst>
          </p:cNvPr>
          <p:cNvSpPr txBox="1"/>
          <p:nvPr/>
        </p:nvSpPr>
        <p:spPr>
          <a:xfrm>
            <a:off x="9439470" y="5764474"/>
            <a:ext cx="2752530" cy="923330"/>
          </a:xfrm>
          <a:prstGeom prst="rect">
            <a:avLst/>
          </a:prstGeom>
          <a:noFill/>
        </p:spPr>
        <p:txBody>
          <a:bodyPr wrap="square" rtlCol="0">
            <a:spAutoFit/>
          </a:bodyPr>
          <a:lstStyle/>
          <a:p>
            <a:r>
              <a:rPr lang="en-US" dirty="0"/>
              <a:t>Continue to customize your Expense categories as well.</a:t>
            </a:r>
          </a:p>
        </p:txBody>
      </p:sp>
    </p:spTree>
    <p:extLst>
      <p:ext uri="{BB962C8B-B14F-4D97-AF65-F5344CB8AC3E}">
        <p14:creationId xmlns:p14="http://schemas.microsoft.com/office/powerpoint/2010/main" val="1564608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1CFFB-98AE-18B6-6E7D-D9D18D64828A}"/>
              </a:ext>
            </a:extLst>
          </p:cNvPr>
          <p:cNvSpPr>
            <a:spLocks noGrp="1"/>
          </p:cNvSpPr>
          <p:nvPr>
            <p:ph type="title"/>
          </p:nvPr>
        </p:nvSpPr>
        <p:spPr>
          <a:xfrm>
            <a:off x="1082675" y="735122"/>
            <a:ext cx="10026650" cy="655637"/>
          </a:xfrm>
        </p:spPr>
        <p:txBody>
          <a:bodyPr/>
          <a:lstStyle/>
          <a:p>
            <a:r>
              <a:rPr lang="en-US" cap="none" dirty="0"/>
              <a:t>Step 3: Put in your income/expenses</a:t>
            </a:r>
          </a:p>
        </p:txBody>
      </p:sp>
      <p:pic>
        <p:nvPicPr>
          <p:cNvPr id="9" name="Content Placeholder 8">
            <a:extLst>
              <a:ext uri="{FF2B5EF4-FFF2-40B4-BE49-F238E27FC236}">
                <a16:creationId xmlns:a16="http://schemas.microsoft.com/office/drawing/2014/main" id="{F5A2DD66-B6EC-A9A8-6713-CCA752023F57}"/>
              </a:ext>
            </a:extLst>
          </p:cNvPr>
          <p:cNvPicPr>
            <a:picLocks noGrp="1" noChangeAspect="1"/>
          </p:cNvPicPr>
          <p:nvPr>
            <p:ph idx="1"/>
          </p:nvPr>
        </p:nvPicPr>
        <p:blipFill>
          <a:blip r:embed="rId2"/>
          <a:stretch>
            <a:fillRect/>
          </a:stretch>
        </p:blipFill>
        <p:spPr>
          <a:xfrm>
            <a:off x="379198" y="1929468"/>
            <a:ext cx="5245406" cy="4235533"/>
          </a:xfrm>
        </p:spPr>
      </p:pic>
      <p:sp>
        <p:nvSpPr>
          <p:cNvPr id="10" name="TextBox 9">
            <a:extLst>
              <a:ext uri="{FF2B5EF4-FFF2-40B4-BE49-F238E27FC236}">
                <a16:creationId xmlns:a16="http://schemas.microsoft.com/office/drawing/2014/main" id="{4ECE399B-F709-790F-FCD1-AF274096E8E7}"/>
              </a:ext>
            </a:extLst>
          </p:cNvPr>
          <p:cNvSpPr txBox="1"/>
          <p:nvPr/>
        </p:nvSpPr>
        <p:spPr>
          <a:xfrm>
            <a:off x="6431111" y="2097763"/>
            <a:ext cx="3032449" cy="923330"/>
          </a:xfrm>
          <a:prstGeom prst="rect">
            <a:avLst/>
          </a:prstGeom>
          <a:noFill/>
        </p:spPr>
        <p:txBody>
          <a:bodyPr wrap="square" rtlCol="0">
            <a:spAutoFit/>
          </a:bodyPr>
          <a:lstStyle/>
          <a:p>
            <a:r>
              <a:rPr lang="en-US" dirty="0"/>
              <a:t>Use the sliders to adjust the amounts for your income and expenses. </a:t>
            </a:r>
          </a:p>
        </p:txBody>
      </p:sp>
      <p:cxnSp>
        <p:nvCxnSpPr>
          <p:cNvPr id="12" name="Straight Arrow Connector 11">
            <a:extLst>
              <a:ext uri="{FF2B5EF4-FFF2-40B4-BE49-F238E27FC236}">
                <a16:creationId xmlns:a16="http://schemas.microsoft.com/office/drawing/2014/main" id="{00027674-085D-D6FE-6610-E8FD3D02147B}"/>
              </a:ext>
            </a:extLst>
          </p:cNvPr>
          <p:cNvCxnSpPr>
            <a:cxnSpLocks/>
          </p:cNvCxnSpPr>
          <p:nvPr/>
        </p:nvCxnSpPr>
        <p:spPr>
          <a:xfrm flipH="1">
            <a:off x="3326148" y="2784814"/>
            <a:ext cx="3050434" cy="89484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E8510F1-6D43-C2C4-53B9-7B51CE0A2438}"/>
              </a:ext>
            </a:extLst>
          </p:cNvPr>
          <p:cNvSpPr txBox="1"/>
          <p:nvPr/>
        </p:nvSpPr>
        <p:spPr>
          <a:xfrm>
            <a:off x="8729523" y="5827671"/>
            <a:ext cx="3543570" cy="923330"/>
          </a:xfrm>
          <a:prstGeom prst="rect">
            <a:avLst/>
          </a:prstGeom>
          <a:noFill/>
        </p:spPr>
        <p:txBody>
          <a:bodyPr wrap="square" rtlCol="0">
            <a:spAutoFit/>
          </a:bodyPr>
          <a:lstStyle/>
          <a:p>
            <a:r>
              <a:rPr lang="en-US" dirty="0"/>
              <a:t>Remember that you can customize your expense categories to meet your needs.</a:t>
            </a:r>
          </a:p>
        </p:txBody>
      </p:sp>
      <p:pic>
        <p:nvPicPr>
          <p:cNvPr id="15" name="Picture 14">
            <a:extLst>
              <a:ext uri="{FF2B5EF4-FFF2-40B4-BE49-F238E27FC236}">
                <a16:creationId xmlns:a16="http://schemas.microsoft.com/office/drawing/2014/main" id="{5ED25786-A7F8-B79C-58D2-4DEE7F87531B}"/>
              </a:ext>
            </a:extLst>
          </p:cNvPr>
          <p:cNvPicPr>
            <a:picLocks noChangeAspect="1"/>
          </p:cNvPicPr>
          <p:nvPr/>
        </p:nvPicPr>
        <p:blipFill>
          <a:blip r:embed="rId3"/>
          <a:stretch>
            <a:fillRect/>
          </a:stretch>
        </p:blipFill>
        <p:spPr>
          <a:xfrm>
            <a:off x="7291061" y="4197337"/>
            <a:ext cx="4785842" cy="1093269"/>
          </a:xfrm>
          <a:prstGeom prst="rect">
            <a:avLst/>
          </a:prstGeom>
        </p:spPr>
      </p:pic>
      <p:sp>
        <p:nvSpPr>
          <p:cNvPr id="16" name="TextBox 15">
            <a:extLst>
              <a:ext uri="{FF2B5EF4-FFF2-40B4-BE49-F238E27FC236}">
                <a16:creationId xmlns:a16="http://schemas.microsoft.com/office/drawing/2014/main" id="{6C613340-596E-04E0-58BC-CA9FEDB7CED4}"/>
              </a:ext>
            </a:extLst>
          </p:cNvPr>
          <p:cNvSpPr txBox="1"/>
          <p:nvPr/>
        </p:nvSpPr>
        <p:spPr>
          <a:xfrm>
            <a:off x="8637244" y="3266432"/>
            <a:ext cx="3347380" cy="923330"/>
          </a:xfrm>
          <a:prstGeom prst="rect">
            <a:avLst/>
          </a:prstGeom>
          <a:noFill/>
        </p:spPr>
        <p:txBody>
          <a:bodyPr wrap="square" rtlCol="0">
            <a:spAutoFit/>
          </a:bodyPr>
          <a:lstStyle/>
          <a:p>
            <a:r>
              <a:rPr lang="en-US" dirty="0"/>
              <a:t>You can also type in your income/expense amounts by clicking on the category title</a:t>
            </a:r>
          </a:p>
        </p:txBody>
      </p:sp>
      <p:cxnSp>
        <p:nvCxnSpPr>
          <p:cNvPr id="17" name="Straight Arrow Connector 16">
            <a:extLst>
              <a:ext uri="{FF2B5EF4-FFF2-40B4-BE49-F238E27FC236}">
                <a16:creationId xmlns:a16="http://schemas.microsoft.com/office/drawing/2014/main" id="{4A946600-1CED-0009-FEBF-AFE8A2A237EF}"/>
              </a:ext>
            </a:extLst>
          </p:cNvPr>
          <p:cNvCxnSpPr>
            <a:cxnSpLocks/>
          </p:cNvCxnSpPr>
          <p:nvPr/>
        </p:nvCxnSpPr>
        <p:spPr>
          <a:xfrm flipH="1">
            <a:off x="7792987" y="4047234"/>
            <a:ext cx="844257" cy="69673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10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8AE27-4165-E66D-0293-97693ED6D61B}"/>
              </a:ext>
            </a:extLst>
          </p:cNvPr>
          <p:cNvSpPr>
            <a:spLocks noGrp="1"/>
          </p:cNvSpPr>
          <p:nvPr>
            <p:ph type="title"/>
          </p:nvPr>
        </p:nvSpPr>
        <p:spPr>
          <a:xfrm>
            <a:off x="1082675" y="583400"/>
            <a:ext cx="10026650" cy="655637"/>
          </a:xfrm>
        </p:spPr>
        <p:txBody>
          <a:bodyPr>
            <a:normAutofit fontScale="90000"/>
          </a:bodyPr>
          <a:lstStyle/>
          <a:p>
            <a:r>
              <a:rPr lang="en-US" cap="none" dirty="0"/>
              <a:t>If you are submitting your budget for Emergency Funding:</a:t>
            </a:r>
          </a:p>
        </p:txBody>
      </p:sp>
      <p:sp>
        <p:nvSpPr>
          <p:cNvPr id="3" name="Content Placeholder 2">
            <a:extLst>
              <a:ext uri="{FF2B5EF4-FFF2-40B4-BE49-F238E27FC236}">
                <a16:creationId xmlns:a16="http://schemas.microsoft.com/office/drawing/2014/main" id="{E544F2AF-7C33-CE54-357D-AAB708BA4EF9}"/>
              </a:ext>
            </a:extLst>
          </p:cNvPr>
          <p:cNvSpPr>
            <a:spLocks noGrp="1"/>
          </p:cNvSpPr>
          <p:nvPr>
            <p:ph idx="1"/>
          </p:nvPr>
        </p:nvSpPr>
        <p:spPr>
          <a:xfrm>
            <a:off x="1082675" y="1554831"/>
            <a:ext cx="10026650" cy="1011223"/>
          </a:xfrm>
        </p:spPr>
        <p:txBody>
          <a:bodyPr/>
          <a:lstStyle/>
          <a:p>
            <a:pPr marL="0" indent="0">
              <a:buNone/>
            </a:pPr>
            <a:r>
              <a:rPr lang="en-US" dirty="0"/>
              <a:t>If you are making this budget to add to your Emergency Funding application, please make these changes to your category names.</a:t>
            </a:r>
          </a:p>
          <a:p>
            <a:endParaRPr lang="en-US" dirty="0"/>
          </a:p>
        </p:txBody>
      </p:sp>
      <p:pic>
        <p:nvPicPr>
          <p:cNvPr id="5" name="Picture 4">
            <a:extLst>
              <a:ext uri="{FF2B5EF4-FFF2-40B4-BE49-F238E27FC236}">
                <a16:creationId xmlns:a16="http://schemas.microsoft.com/office/drawing/2014/main" id="{EF26B645-DD26-2FA4-912F-2437556C94CF}"/>
              </a:ext>
            </a:extLst>
          </p:cNvPr>
          <p:cNvPicPr>
            <a:picLocks noChangeAspect="1"/>
          </p:cNvPicPr>
          <p:nvPr/>
        </p:nvPicPr>
        <p:blipFill>
          <a:blip r:embed="rId2"/>
          <a:stretch>
            <a:fillRect/>
          </a:stretch>
        </p:blipFill>
        <p:spPr>
          <a:xfrm>
            <a:off x="398955" y="3794550"/>
            <a:ext cx="4647513" cy="1579830"/>
          </a:xfrm>
          <a:prstGeom prst="rect">
            <a:avLst/>
          </a:prstGeom>
        </p:spPr>
      </p:pic>
      <p:pic>
        <p:nvPicPr>
          <p:cNvPr id="7" name="Picture 6">
            <a:extLst>
              <a:ext uri="{FF2B5EF4-FFF2-40B4-BE49-F238E27FC236}">
                <a16:creationId xmlns:a16="http://schemas.microsoft.com/office/drawing/2014/main" id="{1CFBBC4F-D59C-7A93-3B1D-CD5AC3DE3754}"/>
              </a:ext>
            </a:extLst>
          </p:cNvPr>
          <p:cNvPicPr>
            <a:picLocks noChangeAspect="1"/>
          </p:cNvPicPr>
          <p:nvPr/>
        </p:nvPicPr>
        <p:blipFill>
          <a:blip r:embed="rId3"/>
          <a:stretch>
            <a:fillRect/>
          </a:stretch>
        </p:blipFill>
        <p:spPr>
          <a:xfrm>
            <a:off x="6608536" y="3679984"/>
            <a:ext cx="5120264" cy="1660470"/>
          </a:xfrm>
          <a:prstGeom prst="rect">
            <a:avLst/>
          </a:prstGeom>
        </p:spPr>
      </p:pic>
      <p:sp>
        <p:nvSpPr>
          <p:cNvPr id="8" name="TextBox 7">
            <a:extLst>
              <a:ext uri="{FF2B5EF4-FFF2-40B4-BE49-F238E27FC236}">
                <a16:creationId xmlns:a16="http://schemas.microsoft.com/office/drawing/2014/main" id="{A7760A94-8D84-5260-9302-028664C0D211}"/>
              </a:ext>
            </a:extLst>
          </p:cNvPr>
          <p:cNvSpPr txBox="1"/>
          <p:nvPr/>
        </p:nvSpPr>
        <p:spPr>
          <a:xfrm>
            <a:off x="7944374" y="4995392"/>
            <a:ext cx="2088859" cy="307777"/>
          </a:xfrm>
          <a:prstGeom prst="rect">
            <a:avLst/>
          </a:prstGeom>
          <a:noFill/>
        </p:spPr>
        <p:txBody>
          <a:bodyPr wrap="square" rtlCol="0">
            <a:spAutoFit/>
          </a:bodyPr>
          <a:lstStyle/>
          <a:p>
            <a:r>
              <a:rPr lang="en-US" sz="1400" dirty="0">
                <a:solidFill>
                  <a:srgbClr val="FF0000"/>
                </a:solidFill>
              </a:rPr>
              <a:t>(If Applicable)</a:t>
            </a:r>
          </a:p>
        </p:txBody>
      </p:sp>
      <p:pic>
        <p:nvPicPr>
          <p:cNvPr id="10" name="Picture 9">
            <a:extLst>
              <a:ext uri="{FF2B5EF4-FFF2-40B4-BE49-F238E27FC236}">
                <a16:creationId xmlns:a16="http://schemas.microsoft.com/office/drawing/2014/main" id="{18147040-7FF0-1D6B-BA24-F2270F7D90E7}"/>
              </a:ext>
            </a:extLst>
          </p:cNvPr>
          <p:cNvPicPr>
            <a:picLocks noChangeAspect="1"/>
          </p:cNvPicPr>
          <p:nvPr/>
        </p:nvPicPr>
        <p:blipFill>
          <a:blip r:embed="rId4"/>
          <a:stretch>
            <a:fillRect/>
          </a:stretch>
        </p:blipFill>
        <p:spPr>
          <a:xfrm>
            <a:off x="213834" y="6005821"/>
            <a:ext cx="4899610" cy="537557"/>
          </a:xfrm>
          <a:prstGeom prst="rect">
            <a:avLst/>
          </a:prstGeom>
        </p:spPr>
      </p:pic>
      <p:pic>
        <p:nvPicPr>
          <p:cNvPr id="12" name="Picture 11">
            <a:extLst>
              <a:ext uri="{FF2B5EF4-FFF2-40B4-BE49-F238E27FC236}">
                <a16:creationId xmlns:a16="http://schemas.microsoft.com/office/drawing/2014/main" id="{5A30E4FB-E368-93AC-295E-DD2263C9C463}"/>
              </a:ext>
            </a:extLst>
          </p:cNvPr>
          <p:cNvPicPr>
            <a:picLocks noChangeAspect="1"/>
          </p:cNvPicPr>
          <p:nvPr/>
        </p:nvPicPr>
        <p:blipFill>
          <a:blip r:embed="rId5"/>
          <a:stretch>
            <a:fillRect/>
          </a:stretch>
        </p:blipFill>
        <p:spPr>
          <a:xfrm>
            <a:off x="6608536" y="6026652"/>
            <a:ext cx="5512702" cy="482360"/>
          </a:xfrm>
          <a:prstGeom prst="rect">
            <a:avLst/>
          </a:prstGeom>
        </p:spPr>
      </p:pic>
      <p:cxnSp>
        <p:nvCxnSpPr>
          <p:cNvPr id="14" name="Straight Arrow Connector 13">
            <a:extLst>
              <a:ext uri="{FF2B5EF4-FFF2-40B4-BE49-F238E27FC236}">
                <a16:creationId xmlns:a16="http://schemas.microsoft.com/office/drawing/2014/main" id="{122EA440-C5E3-6213-9C16-BF3B9B853632}"/>
              </a:ext>
            </a:extLst>
          </p:cNvPr>
          <p:cNvCxnSpPr/>
          <p:nvPr/>
        </p:nvCxnSpPr>
        <p:spPr>
          <a:xfrm>
            <a:off x="5265490" y="4547290"/>
            <a:ext cx="119123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FDBA137-D23C-E58B-E2CB-E32330F90838}"/>
              </a:ext>
            </a:extLst>
          </p:cNvPr>
          <p:cNvCxnSpPr/>
          <p:nvPr/>
        </p:nvCxnSpPr>
        <p:spPr>
          <a:xfrm>
            <a:off x="5318619" y="6267022"/>
            <a:ext cx="119123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EA9B241-28A8-DD61-CD6B-0D1220AF7432}"/>
              </a:ext>
            </a:extLst>
          </p:cNvPr>
          <p:cNvSpPr txBox="1"/>
          <p:nvPr/>
        </p:nvSpPr>
        <p:spPr>
          <a:xfrm>
            <a:off x="7474591" y="2677439"/>
            <a:ext cx="3993159" cy="738664"/>
          </a:xfrm>
          <a:prstGeom prst="rect">
            <a:avLst/>
          </a:prstGeom>
          <a:noFill/>
        </p:spPr>
        <p:txBody>
          <a:bodyPr wrap="square" rtlCol="0">
            <a:spAutoFit/>
          </a:bodyPr>
          <a:lstStyle/>
          <a:p>
            <a:r>
              <a:rPr lang="en-US" sz="1400" dirty="0"/>
              <a:t>When putting in your financial aid refund take your total refund amount and divide it by 4. This will be your monthly refund amount.</a:t>
            </a:r>
          </a:p>
        </p:txBody>
      </p:sp>
      <p:cxnSp>
        <p:nvCxnSpPr>
          <p:cNvPr id="17" name="Straight Arrow Connector 16">
            <a:extLst>
              <a:ext uri="{FF2B5EF4-FFF2-40B4-BE49-F238E27FC236}">
                <a16:creationId xmlns:a16="http://schemas.microsoft.com/office/drawing/2014/main" id="{9C89605C-3000-244A-8D01-972E6223EA06}"/>
              </a:ext>
            </a:extLst>
          </p:cNvPr>
          <p:cNvCxnSpPr>
            <a:cxnSpLocks/>
          </p:cNvCxnSpPr>
          <p:nvPr/>
        </p:nvCxnSpPr>
        <p:spPr>
          <a:xfrm flipH="1">
            <a:off x="7818539" y="3482520"/>
            <a:ext cx="553674" cy="6155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508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0461-2408-CE59-4144-2572D055B721}"/>
              </a:ext>
            </a:extLst>
          </p:cNvPr>
          <p:cNvSpPr>
            <a:spLocks noGrp="1"/>
          </p:cNvSpPr>
          <p:nvPr>
            <p:ph type="title"/>
          </p:nvPr>
        </p:nvSpPr>
        <p:spPr/>
        <p:txBody>
          <a:bodyPr/>
          <a:lstStyle/>
          <a:p>
            <a:r>
              <a:rPr lang="en-US" cap="none" dirty="0"/>
              <a:t>Are you saving up for something?</a:t>
            </a:r>
          </a:p>
        </p:txBody>
      </p:sp>
      <p:pic>
        <p:nvPicPr>
          <p:cNvPr id="5" name="Content Placeholder 4">
            <a:extLst>
              <a:ext uri="{FF2B5EF4-FFF2-40B4-BE49-F238E27FC236}">
                <a16:creationId xmlns:a16="http://schemas.microsoft.com/office/drawing/2014/main" id="{15ACA477-F05D-B7DF-A18E-592035C11432}"/>
              </a:ext>
            </a:extLst>
          </p:cNvPr>
          <p:cNvPicPr>
            <a:picLocks noGrp="1" noChangeAspect="1"/>
          </p:cNvPicPr>
          <p:nvPr>
            <p:ph idx="1"/>
          </p:nvPr>
        </p:nvPicPr>
        <p:blipFill>
          <a:blip r:embed="rId2"/>
          <a:stretch>
            <a:fillRect/>
          </a:stretch>
        </p:blipFill>
        <p:spPr>
          <a:xfrm>
            <a:off x="3975901" y="2673020"/>
            <a:ext cx="4233848" cy="3978275"/>
          </a:xfrm>
        </p:spPr>
      </p:pic>
      <p:sp>
        <p:nvSpPr>
          <p:cNvPr id="6" name="TextBox 5">
            <a:extLst>
              <a:ext uri="{FF2B5EF4-FFF2-40B4-BE49-F238E27FC236}">
                <a16:creationId xmlns:a16="http://schemas.microsoft.com/office/drawing/2014/main" id="{72E7DB65-7395-DD55-D8AB-0D803AADA52A}"/>
              </a:ext>
            </a:extLst>
          </p:cNvPr>
          <p:cNvSpPr txBox="1"/>
          <p:nvPr/>
        </p:nvSpPr>
        <p:spPr>
          <a:xfrm>
            <a:off x="261257" y="2673020"/>
            <a:ext cx="2957804" cy="2585323"/>
          </a:xfrm>
          <a:prstGeom prst="rect">
            <a:avLst/>
          </a:prstGeom>
          <a:noFill/>
        </p:spPr>
        <p:txBody>
          <a:bodyPr wrap="square" rtlCol="0">
            <a:spAutoFit/>
          </a:bodyPr>
          <a:lstStyle/>
          <a:p>
            <a:r>
              <a:rPr lang="en-US" dirty="0"/>
              <a:t>If you have a goal that you are working towards you can plan how much you want to have saved and your budget will calculate how much you will need to save each month to reach your target amount by your target date.</a:t>
            </a:r>
          </a:p>
        </p:txBody>
      </p:sp>
      <p:pic>
        <p:nvPicPr>
          <p:cNvPr id="8" name="Picture 7">
            <a:extLst>
              <a:ext uri="{FF2B5EF4-FFF2-40B4-BE49-F238E27FC236}">
                <a16:creationId xmlns:a16="http://schemas.microsoft.com/office/drawing/2014/main" id="{82665C63-2C52-E065-CF51-DEF17BD61F50}"/>
              </a:ext>
            </a:extLst>
          </p:cNvPr>
          <p:cNvPicPr>
            <a:picLocks noChangeAspect="1"/>
          </p:cNvPicPr>
          <p:nvPr/>
        </p:nvPicPr>
        <p:blipFill>
          <a:blip r:embed="rId3"/>
          <a:stretch>
            <a:fillRect/>
          </a:stretch>
        </p:blipFill>
        <p:spPr>
          <a:xfrm>
            <a:off x="9352709" y="2155372"/>
            <a:ext cx="2400168" cy="2921010"/>
          </a:xfrm>
          <a:prstGeom prst="rect">
            <a:avLst/>
          </a:prstGeom>
        </p:spPr>
      </p:pic>
      <p:cxnSp>
        <p:nvCxnSpPr>
          <p:cNvPr id="10" name="Straight Arrow Connector 9">
            <a:extLst>
              <a:ext uri="{FF2B5EF4-FFF2-40B4-BE49-F238E27FC236}">
                <a16:creationId xmlns:a16="http://schemas.microsoft.com/office/drawing/2014/main" id="{33D03745-0820-9CF4-133A-459AEE6A2BCE}"/>
              </a:ext>
            </a:extLst>
          </p:cNvPr>
          <p:cNvCxnSpPr/>
          <p:nvPr/>
        </p:nvCxnSpPr>
        <p:spPr>
          <a:xfrm flipV="1">
            <a:off x="8089641" y="3163078"/>
            <a:ext cx="1194318" cy="55983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409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7EBD-8F9E-B83F-78B0-BC76F2B6DC25}"/>
              </a:ext>
            </a:extLst>
          </p:cNvPr>
          <p:cNvSpPr>
            <a:spLocks noGrp="1"/>
          </p:cNvSpPr>
          <p:nvPr>
            <p:ph type="title"/>
          </p:nvPr>
        </p:nvSpPr>
        <p:spPr>
          <a:xfrm>
            <a:off x="1082675" y="448066"/>
            <a:ext cx="10026650" cy="655637"/>
          </a:xfrm>
        </p:spPr>
        <p:txBody>
          <a:bodyPr/>
          <a:lstStyle/>
          <a:p>
            <a:r>
              <a:rPr lang="en-US" cap="none" dirty="0"/>
              <a:t>Step 4: Save your Budget</a:t>
            </a:r>
          </a:p>
        </p:txBody>
      </p:sp>
      <p:pic>
        <p:nvPicPr>
          <p:cNvPr id="5" name="Content Placeholder 4">
            <a:extLst>
              <a:ext uri="{FF2B5EF4-FFF2-40B4-BE49-F238E27FC236}">
                <a16:creationId xmlns:a16="http://schemas.microsoft.com/office/drawing/2014/main" id="{31344E19-627A-0ED3-22F5-4FD493A57D54}"/>
              </a:ext>
            </a:extLst>
          </p:cNvPr>
          <p:cNvPicPr>
            <a:picLocks noGrp="1" noChangeAspect="1"/>
          </p:cNvPicPr>
          <p:nvPr>
            <p:ph idx="1"/>
          </p:nvPr>
        </p:nvPicPr>
        <p:blipFill>
          <a:blip r:embed="rId2"/>
          <a:stretch>
            <a:fillRect/>
          </a:stretch>
        </p:blipFill>
        <p:spPr>
          <a:xfrm>
            <a:off x="389159" y="2014994"/>
            <a:ext cx="4293909" cy="2087223"/>
          </a:xfrm>
        </p:spPr>
      </p:pic>
      <p:sp>
        <p:nvSpPr>
          <p:cNvPr id="6" name="TextBox 5">
            <a:extLst>
              <a:ext uri="{FF2B5EF4-FFF2-40B4-BE49-F238E27FC236}">
                <a16:creationId xmlns:a16="http://schemas.microsoft.com/office/drawing/2014/main" id="{1348EEDC-BA3A-EB3A-8302-F67E05F1EDD0}"/>
              </a:ext>
            </a:extLst>
          </p:cNvPr>
          <p:cNvSpPr txBox="1"/>
          <p:nvPr/>
        </p:nvSpPr>
        <p:spPr>
          <a:xfrm>
            <a:off x="1174954" y="1263094"/>
            <a:ext cx="8942169" cy="369332"/>
          </a:xfrm>
          <a:prstGeom prst="rect">
            <a:avLst/>
          </a:prstGeom>
          <a:noFill/>
        </p:spPr>
        <p:txBody>
          <a:bodyPr wrap="square" rtlCol="0">
            <a:spAutoFit/>
          </a:bodyPr>
          <a:lstStyle/>
          <a:p>
            <a:r>
              <a:rPr lang="en-US" dirty="0"/>
              <a:t>Now that you have completed filling out your budget you will need to save it</a:t>
            </a:r>
          </a:p>
        </p:txBody>
      </p:sp>
      <p:pic>
        <p:nvPicPr>
          <p:cNvPr id="8" name="Picture 7">
            <a:extLst>
              <a:ext uri="{FF2B5EF4-FFF2-40B4-BE49-F238E27FC236}">
                <a16:creationId xmlns:a16="http://schemas.microsoft.com/office/drawing/2014/main" id="{83187A6E-5A30-401B-C54A-75642FA9BBE5}"/>
              </a:ext>
            </a:extLst>
          </p:cNvPr>
          <p:cNvPicPr>
            <a:picLocks noChangeAspect="1"/>
          </p:cNvPicPr>
          <p:nvPr/>
        </p:nvPicPr>
        <p:blipFill rotWithShape="1">
          <a:blip r:embed="rId3"/>
          <a:srcRect l="12428" b="26706"/>
          <a:stretch/>
        </p:blipFill>
        <p:spPr>
          <a:xfrm>
            <a:off x="3819409" y="2261748"/>
            <a:ext cx="2482677" cy="795916"/>
          </a:xfrm>
          <a:prstGeom prst="rect">
            <a:avLst/>
          </a:prstGeom>
          <a:ln w="19050">
            <a:solidFill>
              <a:srgbClr val="FF0000"/>
            </a:solidFill>
          </a:ln>
        </p:spPr>
      </p:pic>
      <p:cxnSp>
        <p:nvCxnSpPr>
          <p:cNvPr id="10" name="Straight Arrow Connector 9">
            <a:extLst>
              <a:ext uri="{FF2B5EF4-FFF2-40B4-BE49-F238E27FC236}">
                <a16:creationId xmlns:a16="http://schemas.microsoft.com/office/drawing/2014/main" id="{D60ABC59-96A1-3E55-8D35-F794F280B1BC}"/>
              </a:ext>
            </a:extLst>
          </p:cNvPr>
          <p:cNvCxnSpPr>
            <a:cxnSpLocks/>
          </p:cNvCxnSpPr>
          <p:nvPr/>
        </p:nvCxnSpPr>
        <p:spPr>
          <a:xfrm flipH="1" flipV="1">
            <a:off x="2916199" y="2487656"/>
            <a:ext cx="858847" cy="27683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922C08E-58C2-9B18-A5E8-9C5516ACC567}"/>
              </a:ext>
            </a:extLst>
          </p:cNvPr>
          <p:cNvSpPr txBox="1"/>
          <p:nvPr/>
        </p:nvSpPr>
        <p:spPr>
          <a:xfrm>
            <a:off x="6346449" y="2318374"/>
            <a:ext cx="4379053" cy="646331"/>
          </a:xfrm>
          <a:prstGeom prst="rect">
            <a:avLst/>
          </a:prstGeom>
          <a:noFill/>
        </p:spPr>
        <p:txBody>
          <a:bodyPr wrap="square" rtlCol="0">
            <a:spAutoFit/>
          </a:bodyPr>
          <a:lstStyle/>
          <a:p>
            <a:r>
              <a:rPr lang="en-US" dirty="0"/>
              <a:t>First click this button to sign in. You will need to log in using your TXST SSO</a:t>
            </a:r>
          </a:p>
        </p:txBody>
      </p:sp>
      <p:pic>
        <p:nvPicPr>
          <p:cNvPr id="15" name="Picture 14">
            <a:extLst>
              <a:ext uri="{FF2B5EF4-FFF2-40B4-BE49-F238E27FC236}">
                <a16:creationId xmlns:a16="http://schemas.microsoft.com/office/drawing/2014/main" id="{1A20A3A7-E1F3-CA67-AC58-85BD141DF7B8}"/>
              </a:ext>
            </a:extLst>
          </p:cNvPr>
          <p:cNvPicPr>
            <a:picLocks noChangeAspect="1"/>
          </p:cNvPicPr>
          <p:nvPr/>
        </p:nvPicPr>
        <p:blipFill>
          <a:blip r:embed="rId4"/>
          <a:stretch>
            <a:fillRect/>
          </a:stretch>
        </p:blipFill>
        <p:spPr>
          <a:xfrm>
            <a:off x="384776" y="4322711"/>
            <a:ext cx="4289526" cy="2087223"/>
          </a:xfrm>
          <a:prstGeom prst="rect">
            <a:avLst/>
          </a:prstGeom>
        </p:spPr>
      </p:pic>
      <p:pic>
        <p:nvPicPr>
          <p:cNvPr id="17" name="Picture 16">
            <a:extLst>
              <a:ext uri="{FF2B5EF4-FFF2-40B4-BE49-F238E27FC236}">
                <a16:creationId xmlns:a16="http://schemas.microsoft.com/office/drawing/2014/main" id="{343D207C-5B11-77F2-19D9-6C08294112E9}"/>
              </a:ext>
            </a:extLst>
          </p:cNvPr>
          <p:cNvPicPr>
            <a:picLocks noChangeAspect="1"/>
          </p:cNvPicPr>
          <p:nvPr/>
        </p:nvPicPr>
        <p:blipFill rotWithShape="1">
          <a:blip r:embed="rId5"/>
          <a:srcRect l="81673" b="2030"/>
          <a:stretch/>
        </p:blipFill>
        <p:spPr>
          <a:xfrm>
            <a:off x="4836015" y="5073292"/>
            <a:ext cx="449464" cy="404720"/>
          </a:xfrm>
          <a:prstGeom prst="rect">
            <a:avLst/>
          </a:prstGeom>
          <a:ln w="19050">
            <a:solidFill>
              <a:srgbClr val="FF0000"/>
            </a:solidFill>
          </a:ln>
        </p:spPr>
      </p:pic>
      <p:cxnSp>
        <p:nvCxnSpPr>
          <p:cNvPr id="18" name="Straight Arrow Connector 17">
            <a:extLst>
              <a:ext uri="{FF2B5EF4-FFF2-40B4-BE49-F238E27FC236}">
                <a16:creationId xmlns:a16="http://schemas.microsoft.com/office/drawing/2014/main" id="{D6E2AEE7-A538-A65E-9633-4F6B50FA432D}"/>
              </a:ext>
            </a:extLst>
          </p:cNvPr>
          <p:cNvCxnSpPr>
            <a:cxnSpLocks/>
            <a:stCxn id="17" idx="1"/>
          </p:cNvCxnSpPr>
          <p:nvPr/>
        </p:nvCxnSpPr>
        <p:spPr>
          <a:xfrm flipH="1">
            <a:off x="2960562" y="5275652"/>
            <a:ext cx="1875453" cy="20236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8680004-BE54-0A86-0459-474126C9CD82}"/>
              </a:ext>
            </a:extLst>
          </p:cNvPr>
          <p:cNvSpPr txBox="1"/>
          <p:nvPr/>
        </p:nvSpPr>
        <p:spPr>
          <a:xfrm>
            <a:off x="5447192" y="4867996"/>
            <a:ext cx="4194495" cy="646331"/>
          </a:xfrm>
          <a:prstGeom prst="rect">
            <a:avLst/>
          </a:prstGeom>
          <a:noFill/>
        </p:spPr>
        <p:txBody>
          <a:bodyPr wrap="square" rtlCol="0">
            <a:spAutoFit/>
          </a:bodyPr>
          <a:lstStyle/>
          <a:p>
            <a:r>
              <a:rPr lang="en-US" dirty="0"/>
              <a:t>Once you are logged in click the print button to open your budget as a pdf</a:t>
            </a:r>
          </a:p>
        </p:txBody>
      </p:sp>
    </p:spTree>
    <p:extLst>
      <p:ext uri="{BB962C8B-B14F-4D97-AF65-F5344CB8AC3E}">
        <p14:creationId xmlns:p14="http://schemas.microsoft.com/office/powerpoint/2010/main" val="128989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75DBB-75BB-CE25-6D4C-7123B6FBF587}"/>
              </a:ext>
            </a:extLst>
          </p:cNvPr>
          <p:cNvSpPr>
            <a:spLocks noGrp="1"/>
          </p:cNvSpPr>
          <p:nvPr>
            <p:ph type="title"/>
          </p:nvPr>
        </p:nvSpPr>
        <p:spPr/>
        <p:txBody>
          <a:bodyPr/>
          <a:lstStyle/>
          <a:p>
            <a:r>
              <a:rPr lang="en-US" cap="none" dirty="0"/>
              <a:t>Step 5: Download your budget</a:t>
            </a:r>
          </a:p>
        </p:txBody>
      </p:sp>
      <p:pic>
        <p:nvPicPr>
          <p:cNvPr id="5" name="Content Placeholder 4">
            <a:extLst>
              <a:ext uri="{FF2B5EF4-FFF2-40B4-BE49-F238E27FC236}">
                <a16:creationId xmlns:a16="http://schemas.microsoft.com/office/drawing/2014/main" id="{356D4E94-8013-5DD8-B2B5-4681CEDF0CB4}"/>
              </a:ext>
            </a:extLst>
          </p:cNvPr>
          <p:cNvPicPr>
            <a:picLocks noGrp="1" noChangeAspect="1"/>
          </p:cNvPicPr>
          <p:nvPr>
            <p:ph idx="1"/>
          </p:nvPr>
        </p:nvPicPr>
        <p:blipFill>
          <a:blip r:embed="rId2"/>
          <a:stretch>
            <a:fillRect/>
          </a:stretch>
        </p:blipFill>
        <p:spPr>
          <a:xfrm>
            <a:off x="182837" y="2153207"/>
            <a:ext cx="7609040" cy="3693555"/>
          </a:xfrm>
        </p:spPr>
      </p:pic>
      <p:pic>
        <p:nvPicPr>
          <p:cNvPr id="7" name="Picture 6">
            <a:extLst>
              <a:ext uri="{FF2B5EF4-FFF2-40B4-BE49-F238E27FC236}">
                <a16:creationId xmlns:a16="http://schemas.microsoft.com/office/drawing/2014/main" id="{7AAF322E-020A-D8F9-D52D-041C4B636F67}"/>
              </a:ext>
            </a:extLst>
          </p:cNvPr>
          <p:cNvPicPr>
            <a:picLocks noChangeAspect="1"/>
          </p:cNvPicPr>
          <p:nvPr/>
        </p:nvPicPr>
        <p:blipFill>
          <a:blip r:embed="rId3"/>
          <a:stretch>
            <a:fillRect/>
          </a:stretch>
        </p:blipFill>
        <p:spPr>
          <a:xfrm>
            <a:off x="7944374" y="2354681"/>
            <a:ext cx="1543265" cy="676369"/>
          </a:xfrm>
          <a:prstGeom prst="rect">
            <a:avLst/>
          </a:prstGeom>
          <a:ln w="19050">
            <a:solidFill>
              <a:srgbClr val="FF0000"/>
            </a:solidFill>
          </a:ln>
        </p:spPr>
      </p:pic>
      <p:cxnSp>
        <p:nvCxnSpPr>
          <p:cNvPr id="8" name="Straight Arrow Connector 7">
            <a:extLst>
              <a:ext uri="{FF2B5EF4-FFF2-40B4-BE49-F238E27FC236}">
                <a16:creationId xmlns:a16="http://schemas.microsoft.com/office/drawing/2014/main" id="{0FDA9B78-F2A5-F3FC-9410-406BBAF0769A}"/>
              </a:ext>
            </a:extLst>
          </p:cNvPr>
          <p:cNvCxnSpPr>
            <a:cxnSpLocks/>
          </p:cNvCxnSpPr>
          <p:nvPr/>
        </p:nvCxnSpPr>
        <p:spPr>
          <a:xfrm flipH="1" flipV="1">
            <a:off x="7466202" y="2286000"/>
            <a:ext cx="478172" cy="40686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3F07B6F-7DF2-3D8B-571A-6F67577992EF}"/>
              </a:ext>
            </a:extLst>
          </p:cNvPr>
          <p:cNvSpPr txBox="1"/>
          <p:nvPr/>
        </p:nvSpPr>
        <p:spPr>
          <a:xfrm>
            <a:off x="8456102" y="3404374"/>
            <a:ext cx="2843868" cy="1200329"/>
          </a:xfrm>
          <a:prstGeom prst="rect">
            <a:avLst/>
          </a:prstGeom>
          <a:noFill/>
        </p:spPr>
        <p:txBody>
          <a:bodyPr wrap="square" rtlCol="0">
            <a:spAutoFit/>
          </a:bodyPr>
          <a:lstStyle/>
          <a:p>
            <a:r>
              <a:rPr lang="en-US" dirty="0"/>
              <a:t>Make sure to download your budget onto your computer and you are all done!</a:t>
            </a:r>
          </a:p>
        </p:txBody>
      </p:sp>
      <p:sp>
        <p:nvSpPr>
          <p:cNvPr id="15" name="TextBox 14">
            <a:extLst>
              <a:ext uri="{FF2B5EF4-FFF2-40B4-BE49-F238E27FC236}">
                <a16:creationId xmlns:a16="http://schemas.microsoft.com/office/drawing/2014/main" id="{A159BD5C-E4E0-6C2B-FE4F-C45245325CC1}"/>
              </a:ext>
            </a:extLst>
          </p:cNvPr>
          <p:cNvSpPr txBox="1"/>
          <p:nvPr/>
        </p:nvSpPr>
        <p:spPr>
          <a:xfrm>
            <a:off x="8025239" y="5846762"/>
            <a:ext cx="3983924" cy="923330"/>
          </a:xfrm>
          <a:prstGeom prst="rect">
            <a:avLst/>
          </a:prstGeom>
          <a:noFill/>
        </p:spPr>
        <p:txBody>
          <a:bodyPr wrap="square" rtlCol="0">
            <a:spAutoFit/>
          </a:bodyPr>
          <a:lstStyle/>
          <a:p>
            <a:r>
              <a:rPr lang="en-US" dirty="0"/>
              <a:t>You can always go back and make changes to you budget as necessary in your Bobcat Gold account</a:t>
            </a:r>
          </a:p>
        </p:txBody>
      </p:sp>
    </p:spTree>
    <p:extLst>
      <p:ext uri="{BB962C8B-B14F-4D97-AF65-F5344CB8AC3E}">
        <p14:creationId xmlns:p14="http://schemas.microsoft.com/office/powerpoint/2010/main" val="1803749258"/>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emplate>Leaf</Template>
  <TotalTime>149</TotalTime>
  <Words>351</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Avenir Next LT Pro Light</vt:lpstr>
      <vt:lpstr>Rockwell Nova Light</vt:lpstr>
      <vt:lpstr>Wingdings</vt:lpstr>
      <vt:lpstr>LeafVTI</vt:lpstr>
      <vt:lpstr>How to make a budget using bobcat gold</vt:lpstr>
      <vt:lpstr>Step 1: Access the Budget Form</vt:lpstr>
      <vt:lpstr>Step 2: Customize your Categories </vt:lpstr>
      <vt:lpstr>Step 3: Put in your income/expenses</vt:lpstr>
      <vt:lpstr>If you are submitting your budget for Emergency Funding:</vt:lpstr>
      <vt:lpstr>Are you saving up for something?</vt:lpstr>
      <vt:lpstr>Step 4: Save your Budget</vt:lpstr>
      <vt:lpstr>Step 5: Download your budget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budget using bobcat gold</dc:title>
  <dc:creator>Child-Grayson, Madeline O</dc:creator>
  <cp:lastModifiedBy>Arellano Arriaga, Miguel A</cp:lastModifiedBy>
  <cp:revision>2</cp:revision>
  <dcterms:created xsi:type="dcterms:W3CDTF">2023-09-01T20:27:20Z</dcterms:created>
  <dcterms:modified xsi:type="dcterms:W3CDTF">2023-09-20T15:31:45Z</dcterms:modified>
</cp:coreProperties>
</file>